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7" r:id="rId2"/>
    <p:sldId id="291" r:id="rId3"/>
    <p:sldId id="292" r:id="rId4"/>
    <p:sldId id="290" r:id="rId5"/>
    <p:sldId id="293" r:id="rId6"/>
    <p:sldId id="294" r:id="rId7"/>
    <p:sldId id="295"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15" autoAdjust="0"/>
  </p:normalViewPr>
  <p:slideViewPr>
    <p:cSldViewPr snapToGrid="0">
      <p:cViewPr varScale="1">
        <p:scale>
          <a:sx n="118" d="100"/>
          <a:sy n="118" d="100"/>
        </p:scale>
        <p:origin x="3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Mcginnis" userId="8328cf0e-ce39-4b6f-810d-95391cb6e7f3" providerId="ADAL" clId="{8817C20C-604A-40AC-B55D-F2369ACF2E0C}"/>
    <pc:docChg chg="undo custSel addSld delSld modSld sldOrd">
      <pc:chgData name="Donna  Mcginnis" userId="8328cf0e-ce39-4b6f-810d-95391cb6e7f3" providerId="ADAL" clId="{8817C20C-604A-40AC-B55D-F2369ACF2E0C}" dt="2023-02-23T19:09:59.176" v="4593" actId="20577"/>
      <pc:docMkLst>
        <pc:docMk/>
      </pc:docMkLst>
      <pc:sldChg chg="modSp mod">
        <pc:chgData name="Donna  Mcginnis" userId="8328cf0e-ce39-4b6f-810d-95391cb6e7f3" providerId="ADAL" clId="{8817C20C-604A-40AC-B55D-F2369ACF2E0C}" dt="2023-02-23T18:31:56.358" v="86" actId="20577"/>
        <pc:sldMkLst>
          <pc:docMk/>
          <pc:sldMk cId="57549566" sldId="257"/>
        </pc:sldMkLst>
        <pc:spChg chg="mod">
          <ac:chgData name="Donna  Mcginnis" userId="8328cf0e-ce39-4b6f-810d-95391cb6e7f3" providerId="ADAL" clId="{8817C20C-604A-40AC-B55D-F2369ACF2E0C}" dt="2023-02-23T18:31:56.358" v="86" actId="20577"/>
          <ac:spMkLst>
            <pc:docMk/>
            <pc:sldMk cId="57549566" sldId="257"/>
            <ac:spMk id="2" creationId="{00000000-0000-0000-0000-000000000000}"/>
          </ac:spMkLst>
        </pc:spChg>
      </pc:sldChg>
      <pc:sldChg chg="modSp add del mod">
        <pc:chgData name="Donna  Mcginnis" userId="8328cf0e-ce39-4b6f-810d-95391cb6e7f3" providerId="ADAL" clId="{8817C20C-604A-40AC-B55D-F2369ACF2E0C}" dt="2023-02-23T18:53:01.559" v="2213" actId="47"/>
        <pc:sldMkLst>
          <pc:docMk/>
          <pc:sldMk cId="772959821" sldId="290"/>
        </pc:sldMkLst>
        <pc:spChg chg="mod">
          <ac:chgData name="Donna  Mcginnis" userId="8328cf0e-ce39-4b6f-810d-95391cb6e7f3" providerId="ADAL" clId="{8817C20C-604A-40AC-B55D-F2369ACF2E0C}" dt="2023-02-23T18:42:09.995" v="1245" actId="20577"/>
          <ac:spMkLst>
            <pc:docMk/>
            <pc:sldMk cId="772959821" sldId="290"/>
            <ac:spMk id="2" creationId="{73317D28-C74E-425A-A89F-50D2A7956A39}"/>
          </ac:spMkLst>
        </pc:spChg>
        <pc:spChg chg="mod">
          <ac:chgData name="Donna  Mcginnis" userId="8328cf0e-ce39-4b6f-810d-95391cb6e7f3" providerId="ADAL" clId="{8817C20C-604A-40AC-B55D-F2369ACF2E0C}" dt="2023-02-23T18:51:46.457" v="2207" actId="20577"/>
          <ac:spMkLst>
            <pc:docMk/>
            <pc:sldMk cId="772959821" sldId="290"/>
            <ac:spMk id="3" creationId="{5A9E5B66-3013-4AE4-8C62-F7392EB4BDB2}"/>
          </ac:spMkLst>
        </pc:spChg>
      </pc:sldChg>
      <pc:sldChg chg="modSp mod">
        <pc:chgData name="Donna  Mcginnis" userId="8328cf0e-ce39-4b6f-810d-95391cb6e7f3" providerId="ADAL" clId="{8817C20C-604A-40AC-B55D-F2369ACF2E0C}" dt="2023-02-23T18:34:41.299" v="397" actId="6549"/>
        <pc:sldMkLst>
          <pc:docMk/>
          <pc:sldMk cId="656462327" sldId="291"/>
        </pc:sldMkLst>
        <pc:spChg chg="mod">
          <ac:chgData name="Donna  Mcginnis" userId="8328cf0e-ce39-4b6f-810d-95391cb6e7f3" providerId="ADAL" clId="{8817C20C-604A-40AC-B55D-F2369ACF2E0C}" dt="2023-02-23T18:33:11.610" v="157" actId="20577"/>
          <ac:spMkLst>
            <pc:docMk/>
            <pc:sldMk cId="656462327" sldId="291"/>
            <ac:spMk id="2" creationId="{4D01DF1E-999E-45EE-8799-1819F3B66D1B}"/>
          </ac:spMkLst>
        </pc:spChg>
        <pc:spChg chg="mod">
          <ac:chgData name="Donna  Mcginnis" userId="8328cf0e-ce39-4b6f-810d-95391cb6e7f3" providerId="ADAL" clId="{8817C20C-604A-40AC-B55D-F2369ACF2E0C}" dt="2023-02-23T18:34:41.299" v="397" actId="6549"/>
          <ac:spMkLst>
            <pc:docMk/>
            <pc:sldMk cId="656462327" sldId="291"/>
            <ac:spMk id="3" creationId="{EDE8492F-C884-4CB1-9D7B-1EE691DB3BDD}"/>
          </ac:spMkLst>
        </pc:spChg>
      </pc:sldChg>
      <pc:sldChg chg="modSp add del mod">
        <pc:chgData name="Donna  Mcginnis" userId="8328cf0e-ce39-4b6f-810d-95391cb6e7f3" providerId="ADAL" clId="{8817C20C-604A-40AC-B55D-F2369ACF2E0C}" dt="2023-02-23T18:53:00.458" v="2212" actId="47"/>
        <pc:sldMkLst>
          <pc:docMk/>
          <pc:sldMk cId="3822221545" sldId="292"/>
        </pc:sldMkLst>
        <pc:spChg chg="mod">
          <ac:chgData name="Donna  Mcginnis" userId="8328cf0e-ce39-4b6f-810d-95391cb6e7f3" providerId="ADAL" clId="{8817C20C-604A-40AC-B55D-F2369ACF2E0C}" dt="2023-02-23T18:35:50.847" v="409" actId="20577"/>
          <ac:spMkLst>
            <pc:docMk/>
            <pc:sldMk cId="3822221545" sldId="292"/>
            <ac:spMk id="2" creationId="{7C6845A0-B6EA-D7DD-4151-90D04E6E69E6}"/>
          </ac:spMkLst>
        </pc:spChg>
        <pc:spChg chg="mod">
          <ac:chgData name="Donna  Mcginnis" userId="8328cf0e-ce39-4b6f-810d-95391cb6e7f3" providerId="ADAL" clId="{8817C20C-604A-40AC-B55D-F2369ACF2E0C}" dt="2023-02-23T18:41:28.919" v="1222" actId="5793"/>
          <ac:spMkLst>
            <pc:docMk/>
            <pc:sldMk cId="3822221545" sldId="292"/>
            <ac:spMk id="3" creationId="{850FFCEB-EAF8-DFA8-9341-B086062503B7}"/>
          </ac:spMkLst>
        </pc:spChg>
      </pc:sldChg>
      <pc:sldChg chg="modSp add del mod">
        <pc:chgData name="Donna  Mcginnis" userId="8328cf0e-ce39-4b6f-810d-95391cb6e7f3" providerId="ADAL" clId="{8817C20C-604A-40AC-B55D-F2369ACF2E0C}" dt="2023-02-23T19:01:07.781" v="3600" actId="20577"/>
        <pc:sldMkLst>
          <pc:docMk/>
          <pc:sldMk cId="3607478051" sldId="293"/>
        </pc:sldMkLst>
        <pc:spChg chg="mod">
          <ac:chgData name="Donna  Mcginnis" userId="8328cf0e-ce39-4b6f-810d-95391cb6e7f3" providerId="ADAL" clId="{8817C20C-604A-40AC-B55D-F2369ACF2E0C}" dt="2023-02-23T19:01:07.781" v="3600" actId="20577"/>
          <ac:spMkLst>
            <pc:docMk/>
            <pc:sldMk cId="3607478051" sldId="293"/>
            <ac:spMk id="2" creationId="{73317D28-C74E-425A-A89F-50D2A7956A39}"/>
          </ac:spMkLst>
        </pc:spChg>
        <pc:spChg chg="mod">
          <ac:chgData name="Donna  Mcginnis" userId="8328cf0e-ce39-4b6f-810d-95391cb6e7f3" providerId="ADAL" clId="{8817C20C-604A-40AC-B55D-F2369ACF2E0C}" dt="2023-02-23T19:00:54.471" v="3578" actId="20577"/>
          <ac:spMkLst>
            <pc:docMk/>
            <pc:sldMk cId="3607478051" sldId="293"/>
            <ac:spMk id="3" creationId="{5A9E5B66-3013-4AE4-8C62-F7392EB4BDB2}"/>
          </ac:spMkLst>
        </pc:spChg>
      </pc:sldChg>
      <pc:sldChg chg="modSp add mod ord">
        <pc:chgData name="Donna  Mcginnis" userId="8328cf0e-ce39-4b6f-810d-95391cb6e7f3" providerId="ADAL" clId="{8817C20C-604A-40AC-B55D-F2369ACF2E0C}" dt="2023-02-23T19:07:24.543" v="4394" actId="20577"/>
        <pc:sldMkLst>
          <pc:docMk/>
          <pc:sldMk cId="1148525991" sldId="294"/>
        </pc:sldMkLst>
        <pc:spChg chg="mod">
          <ac:chgData name="Donna  Mcginnis" userId="8328cf0e-ce39-4b6f-810d-95391cb6e7f3" providerId="ADAL" clId="{8817C20C-604A-40AC-B55D-F2369ACF2E0C}" dt="2023-02-23T19:02:27.285" v="3633" actId="20577"/>
          <ac:spMkLst>
            <pc:docMk/>
            <pc:sldMk cId="1148525991" sldId="294"/>
            <ac:spMk id="2" creationId="{7C6845A0-B6EA-D7DD-4151-90D04E6E69E6}"/>
          </ac:spMkLst>
        </pc:spChg>
        <pc:spChg chg="mod">
          <ac:chgData name="Donna  Mcginnis" userId="8328cf0e-ce39-4b6f-810d-95391cb6e7f3" providerId="ADAL" clId="{8817C20C-604A-40AC-B55D-F2369ACF2E0C}" dt="2023-02-23T19:07:24.543" v="4394" actId="20577"/>
          <ac:spMkLst>
            <pc:docMk/>
            <pc:sldMk cId="1148525991" sldId="294"/>
            <ac:spMk id="3" creationId="{850FFCEB-EAF8-DFA8-9341-B086062503B7}"/>
          </ac:spMkLst>
        </pc:spChg>
      </pc:sldChg>
      <pc:sldChg chg="modSp new del mod">
        <pc:chgData name="Donna  Mcginnis" userId="8328cf0e-ce39-4b6f-810d-95391cb6e7f3" providerId="ADAL" clId="{8817C20C-604A-40AC-B55D-F2369ACF2E0C}" dt="2023-02-23T19:08:22.216" v="4406" actId="2696"/>
        <pc:sldMkLst>
          <pc:docMk/>
          <pc:sldMk cId="2001030052" sldId="295"/>
        </pc:sldMkLst>
        <pc:spChg chg="mod">
          <ac:chgData name="Donna  Mcginnis" userId="8328cf0e-ce39-4b6f-810d-95391cb6e7f3" providerId="ADAL" clId="{8817C20C-604A-40AC-B55D-F2369ACF2E0C}" dt="2023-02-23T19:08:12.198" v="4405" actId="20577"/>
          <ac:spMkLst>
            <pc:docMk/>
            <pc:sldMk cId="2001030052" sldId="295"/>
            <ac:spMk id="2" creationId="{4DB19575-8658-1011-300A-DFF736F080EF}"/>
          </ac:spMkLst>
        </pc:spChg>
      </pc:sldChg>
      <pc:sldChg chg="modSp add mod ord">
        <pc:chgData name="Donna  Mcginnis" userId="8328cf0e-ce39-4b6f-810d-95391cb6e7f3" providerId="ADAL" clId="{8817C20C-604A-40AC-B55D-F2369ACF2E0C}" dt="2023-02-23T19:09:59.176" v="4593" actId="20577"/>
        <pc:sldMkLst>
          <pc:docMk/>
          <pc:sldMk cId="2141100940" sldId="295"/>
        </pc:sldMkLst>
        <pc:spChg chg="mod">
          <ac:chgData name="Donna  Mcginnis" userId="8328cf0e-ce39-4b6f-810d-95391cb6e7f3" providerId="ADAL" clId="{8817C20C-604A-40AC-B55D-F2369ACF2E0C}" dt="2023-02-23T19:08:58.412" v="4437" actId="20577"/>
          <ac:spMkLst>
            <pc:docMk/>
            <pc:sldMk cId="2141100940" sldId="295"/>
            <ac:spMk id="2" creationId="{4D01DF1E-999E-45EE-8799-1819F3B66D1B}"/>
          </ac:spMkLst>
        </pc:spChg>
        <pc:spChg chg="mod">
          <ac:chgData name="Donna  Mcginnis" userId="8328cf0e-ce39-4b6f-810d-95391cb6e7f3" providerId="ADAL" clId="{8817C20C-604A-40AC-B55D-F2369ACF2E0C}" dt="2023-02-23T19:09:59.176" v="4593" actId="20577"/>
          <ac:spMkLst>
            <pc:docMk/>
            <pc:sldMk cId="2141100940" sldId="295"/>
            <ac:spMk id="3" creationId="{EDE8492F-C884-4CB1-9D7B-1EE691DB3BD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F798C3AF-6F55-435F-A7DE-A96506BA4891}" type="datetimeFigureOut">
              <a:rPr lang="en-US" smtClean="0"/>
              <a:t>2/23/2023</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32FC8AA6-0157-41F7-B4BF-81D0A591D6E9}" type="slidenum">
              <a:rPr lang="en-US" smtClean="0"/>
              <a:t>‹#›</a:t>
            </a:fld>
            <a:endParaRPr lang="en-US" dirty="0"/>
          </a:p>
        </p:txBody>
      </p:sp>
    </p:spTree>
    <p:extLst>
      <p:ext uri="{BB962C8B-B14F-4D97-AF65-F5344CB8AC3E}">
        <p14:creationId xmlns:p14="http://schemas.microsoft.com/office/powerpoint/2010/main" val="95560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D81173-AC36-49EB-B073-59F88D3E437B}"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6A9B54-40AF-4085-A0B6-77C299D1CD19}"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483D2D-C48A-4B8E-8559-590842F268C6}"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ED30069-D14D-4523-B0C8-70A9852278D3}"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FF3368C-1519-47FF-90EB-B4983F5E47A4}"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9FE7C83-0B90-4091-ABA6-7B54A072F9EA}"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C9695A-6F09-4721-BCFE-1C8546BAD713}"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4E67C5-4ED4-4137-9994-A31356A3B297}"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A9375E-59F0-4CFA-83D1-852A1C136790}"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AADEB5-E281-48A3-959F-1C85715B3838}" type="datetime1">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EBABD3-C5D2-4FEC-BCAD-26E4334287CD}"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FE8DB5-F46A-4F0D-8135-7449C8BE35F2}" type="datetime1">
              <a:rPr lang="en-US" smtClean="0"/>
              <a:t>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9D2C06-E192-4A83-8AE2-D66E0F8FEC7E}" type="datetime1">
              <a:rPr lang="en-US" smtClean="0"/>
              <a:t>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0E5DE-850E-4849-8995-E135C5A94315}" type="datetime1">
              <a:rPr lang="en-US" smtClean="0"/>
              <a:t>2/23/2023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BF7FBD1-2A40-4B76-94F4-05BBBE00C2A8}"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95D9464-8695-4B5D-A69B-5E9CAAD757FB}" type="datetime1">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B3E471C-499A-469D-99DB-5CC7C9283818}" type="datetime1">
              <a:rPr lang="en-US" smtClean="0"/>
              <a:t>2/23/2023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798" y="1958010"/>
            <a:ext cx="8915399" cy="490992"/>
          </a:xfrm>
        </p:spPr>
        <p:txBody>
          <a:bodyPr>
            <a:normAutofit fontScale="90000"/>
          </a:bodyPr>
          <a:lstStyle/>
          <a:p>
            <a:r>
              <a:rPr lang="en-US" sz="3600" dirty="0"/>
              <a:t>Limited –Scope Performance Audit  </a:t>
            </a:r>
            <a:br>
              <a:rPr lang="en-US" sz="3600" dirty="0"/>
            </a:br>
            <a:r>
              <a:rPr lang="en-US" sz="3600" dirty="0"/>
              <a:t>Uptown Columbus, Inc.</a:t>
            </a:r>
          </a:p>
        </p:txBody>
      </p:sp>
      <p:sp>
        <p:nvSpPr>
          <p:cNvPr id="3" name="Content Placeholder 2"/>
          <p:cNvSpPr>
            <a:spLocks noGrp="1"/>
          </p:cNvSpPr>
          <p:nvPr>
            <p:ph type="subTitle" idx="1"/>
          </p:nvPr>
        </p:nvSpPr>
        <p:spPr>
          <a:xfrm>
            <a:off x="2493798" y="2751150"/>
            <a:ext cx="8915399" cy="1137037"/>
          </a:xfrm>
        </p:spPr>
        <p:txBody>
          <a:bodyPr>
            <a:normAutofit fontScale="92500"/>
          </a:bodyPr>
          <a:lstStyle/>
          <a:p>
            <a:r>
              <a:rPr lang="en-US" b="1" dirty="0"/>
              <a:t>Presented by: Donna L. McGinnis, CPA, CFE   Internal Auditor/Compliance Officer </a:t>
            </a:r>
          </a:p>
          <a:p>
            <a:r>
              <a:rPr lang="en-US" b="1" dirty="0"/>
              <a:t>			   </a:t>
            </a:r>
          </a:p>
          <a:p>
            <a:r>
              <a:rPr lang="en-US" b="1"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5754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1DF1E-999E-45EE-8799-1819F3B66D1B}"/>
              </a:ext>
            </a:extLst>
          </p:cNvPr>
          <p:cNvSpPr>
            <a:spLocks noGrp="1"/>
          </p:cNvSpPr>
          <p:nvPr>
            <p:ph type="title"/>
          </p:nvPr>
        </p:nvSpPr>
        <p:spPr/>
        <p:txBody>
          <a:bodyPr/>
          <a:lstStyle/>
          <a:p>
            <a:r>
              <a:rPr lang="en-US" dirty="0"/>
              <a:t>Audit Authorization</a:t>
            </a:r>
          </a:p>
        </p:txBody>
      </p:sp>
      <p:sp>
        <p:nvSpPr>
          <p:cNvPr id="3" name="Content Placeholder 2">
            <a:extLst>
              <a:ext uri="{FF2B5EF4-FFF2-40B4-BE49-F238E27FC236}">
                <a16:creationId xmlns:a16="http://schemas.microsoft.com/office/drawing/2014/main" id="{EDE8492F-C884-4CB1-9D7B-1EE691DB3BDD}"/>
              </a:ext>
            </a:extLst>
          </p:cNvPr>
          <p:cNvSpPr>
            <a:spLocks noGrp="1"/>
          </p:cNvSpPr>
          <p:nvPr>
            <p:ph idx="1"/>
          </p:nvPr>
        </p:nvSpPr>
        <p:spPr>
          <a:xfrm>
            <a:off x="2589211" y="2133600"/>
            <a:ext cx="9030951" cy="4372396"/>
          </a:xfrm>
        </p:spPr>
        <p:txBody>
          <a:bodyPr/>
          <a:lstStyle/>
          <a:p>
            <a:r>
              <a:rPr lang="en-US" dirty="0"/>
              <a:t>The audit was authorized by City Council on January 3, 2023.</a:t>
            </a:r>
          </a:p>
        </p:txBody>
      </p:sp>
      <p:sp>
        <p:nvSpPr>
          <p:cNvPr id="4" name="Slide Number Placeholder 3">
            <a:extLst>
              <a:ext uri="{FF2B5EF4-FFF2-40B4-BE49-F238E27FC236}">
                <a16:creationId xmlns:a16="http://schemas.microsoft.com/office/drawing/2014/main" id="{62FC9208-0B28-416D-A323-729DFBF765E7}"/>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65646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845A0-B6EA-D7DD-4151-90D04E6E69E6}"/>
              </a:ext>
            </a:extLst>
          </p:cNvPr>
          <p:cNvSpPr>
            <a:spLocks noGrp="1"/>
          </p:cNvSpPr>
          <p:nvPr>
            <p:ph type="title"/>
          </p:nvPr>
        </p:nvSpPr>
        <p:spPr/>
        <p:txBody>
          <a:bodyPr/>
          <a:lstStyle/>
          <a:p>
            <a:r>
              <a:rPr lang="en-US" dirty="0"/>
              <a:t>Audit Scope</a:t>
            </a:r>
          </a:p>
        </p:txBody>
      </p:sp>
      <p:sp>
        <p:nvSpPr>
          <p:cNvPr id="3" name="Content Placeholder 2">
            <a:extLst>
              <a:ext uri="{FF2B5EF4-FFF2-40B4-BE49-F238E27FC236}">
                <a16:creationId xmlns:a16="http://schemas.microsoft.com/office/drawing/2014/main" id="{850FFCEB-EAF8-DFA8-9341-B086062503B7}"/>
              </a:ext>
            </a:extLst>
          </p:cNvPr>
          <p:cNvSpPr>
            <a:spLocks noGrp="1"/>
          </p:cNvSpPr>
          <p:nvPr>
            <p:ph idx="1"/>
          </p:nvPr>
        </p:nvSpPr>
        <p:spPr/>
        <p:txBody>
          <a:bodyPr/>
          <a:lstStyle/>
          <a:p>
            <a:r>
              <a:rPr lang="en-US" dirty="0"/>
              <a:t>During site visits, processes were reviewed both within the Finance Department and at Uptown Columbus, Inc.</a:t>
            </a:r>
          </a:p>
          <a:p>
            <a:r>
              <a:rPr lang="en-US" dirty="0"/>
              <a:t>Historical point of sale records, tax filings, insurance binder, remittances, maintenance &amp; repair records, and lease agreements and addendums were reviewed at both offices.</a:t>
            </a:r>
          </a:p>
          <a:p>
            <a:pPr marL="0" indent="0">
              <a:buNone/>
            </a:pPr>
            <a:endParaRPr lang="en-US" dirty="0"/>
          </a:p>
        </p:txBody>
      </p:sp>
      <p:sp>
        <p:nvSpPr>
          <p:cNvPr id="4" name="Slide Number Placeholder 3">
            <a:extLst>
              <a:ext uri="{FF2B5EF4-FFF2-40B4-BE49-F238E27FC236}">
                <a16:creationId xmlns:a16="http://schemas.microsoft.com/office/drawing/2014/main" id="{C6F122DA-50DF-AB03-6564-15B20D712EBD}"/>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822221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7D28-C74E-425A-A89F-50D2A7956A39}"/>
              </a:ext>
            </a:extLst>
          </p:cNvPr>
          <p:cNvSpPr>
            <a:spLocks noGrp="1"/>
          </p:cNvSpPr>
          <p:nvPr>
            <p:ph type="title"/>
          </p:nvPr>
        </p:nvSpPr>
        <p:spPr/>
        <p:txBody>
          <a:bodyPr/>
          <a:lstStyle/>
          <a:p>
            <a:r>
              <a:rPr lang="en-US" dirty="0"/>
              <a:t>Audit Findings</a:t>
            </a:r>
          </a:p>
        </p:txBody>
      </p:sp>
      <p:sp>
        <p:nvSpPr>
          <p:cNvPr id="3" name="Content Placeholder 2">
            <a:extLst>
              <a:ext uri="{FF2B5EF4-FFF2-40B4-BE49-F238E27FC236}">
                <a16:creationId xmlns:a16="http://schemas.microsoft.com/office/drawing/2014/main" id="{5A9E5B66-3013-4AE4-8C62-F7392EB4BDB2}"/>
              </a:ext>
            </a:extLst>
          </p:cNvPr>
          <p:cNvSpPr>
            <a:spLocks noGrp="1"/>
          </p:cNvSpPr>
          <p:nvPr>
            <p:ph idx="1"/>
          </p:nvPr>
        </p:nvSpPr>
        <p:spPr/>
        <p:txBody>
          <a:bodyPr>
            <a:normAutofit lnSpcReduction="10000"/>
          </a:bodyPr>
          <a:lstStyle/>
          <a:p>
            <a:r>
              <a:rPr lang="en-US" dirty="0"/>
              <a:t>During the 10-year agreement, Uptown Columbus, Inc. has been led by 3 different Presidents, and the monthly reporting, remittance and compliance varied under each leader. </a:t>
            </a:r>
          </a:p>
          <a:p>
            <a:r>
              <a:rPr lang="en-US" dirty="0"/>
              <a:t>While all equipment was newly purchased at the execution of the agreement, as years went by, there had been deferred maintenance from mid-2017 until March of 2020. Current President Mr. Ed Wolverton has been attentive to maintenance issues, and has brought them forward to councilors, seeking authorization to utilize designated reserves.</a:t>
            </a:r>
          </a:p>
          <a:p>
            <a:r>
              <a:rPr lang="en-US" dirty="0"/>
              <a:t>Prior to March of 2020, there had been more sporadic remittances, with 3 to 4 checks received in most years, with each check covering 3 to 4 months of activity. Under Mr. Wolverton’s leadership, we receive monthly remittances each month, for the prior month, two weeks after the month has ended. </a:t>
            </a:r>
          </a:p>
        </p:txBody>
      </p:sp>
      <p:sp>
        <p:nvSpPr>
          <p:cNvPr id="4" name="Slide Number Placeholder 3">
            <a:extLst>
              <a:ext uri="{FF2B5EF4-FFF2-40B4-BE49-F238E27FC236}">
                <a16:creationId xmlns:a16="http://schemas.microsoft.com/office/drawing/2014/main" id="{8B5DE237-2B9D-4D66-98B1-27BED19C97CB}"/>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772959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7D28-C74E-425A-A89F-50D2A7956A39}"/>
              </a:ext>
            </a:extLst>
          </p:cNvPr>
          <p:cNvSpPr>
            <a:spLocks noGrp="1"/>
          </p:cNvSpPr>
          <p:nvPr>
            <p:ph type="title"/>
          </p:nvPr>
        </p:nvSpPr>
        <p:spPr/>
        <p:txBody>
          <a:bodyPr/>
          <a:lstStyle/>
          <a:p>
            <a:r>
              <a:rPr lang="en-US" dirty="0"/>
              <a:t>Audit Findings (continued)</a:t>
            </a:r>
          </a:p>
        </p:txBody>
      </p:sp>
      <p:sp>
        <p:nvSpPr>
          <p:cNvPr id="3" name="Content Placeholder 2">
            <a:extLst>
              <a:ext uri="{FF2B5EF4-FFF2-40B4-BE49-F238E27FC236}">
                <a16:creationId xmlns:a16="http://schemas.microsoft.com/office/drawing/2014/main" id="{5A9E5B66-3013-4AE4-8C62-F7392EB4BDB2}"/>
              </a:ext>
            </a:extLst>
          </p:cNvPr>
          <p:cNvSpPr>
            <a:spLocks noGrp="1"/>
          </p:cNvSpPr>
          <p:nvPr>
            <p:ph idx="1"/>
          </p:nvPr>
        </p:nvSpPr>
        <p:spPr/>
        <p:txBody>
          <a:bodyPr>
            <a:normAutofit/>
          </a:bodyPr>
          <a:lstStyle/>
          <a:p>
            <a:r>
              <a:rPr lang="en-US" dirty="0"/>
              <a:t>Seasonality has an impact upon sales activity at both the rafting and zip-line venues. Peak activity occurs in the summer months, with less activity in the spring, and a significant decline in the winter months. There were dates where weather conditions did not allow for activity, and the venues were closed for two months at the onset of the COVID-19 pandemic. Holidays such as Thanksgiving and Christmas did not have activity. </a:t>
            </a:r>
          </a:p>
          <a:p>
            <a:endParaRPr lang="en-US" dirty="0"/>
          </a:p>
        </p:txBody>
      </p:sp>
      <p:sp>
        <p:nvSpPr>
          <p:cNvPr id="4" name="Slide Number Placeholder 3">
            <a:extLst>
              <a:ext uri="{FF2B5EF4-FFF2-40B4-BE49-F238E27FC236}">
                <a16:creationId xmlns:a16="http://schemas.microsoft.com/office/drawing/2014/main" id="{8B5DE237-2B9D-4D66-98B1-27BED19C97CB}"/>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60747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845A0-B6EA-D7DD-4151-90D04E6E69E6}"/>
              </a:ext>
            </a:extLst>
          </p:cNvPr>
          <p:cNvSpPr>
            <a:spLocks noGrp="1"/>
          </p:cNvSpPr>
          <p:nvPr>
            <p:ph type="title"/>
          </p:nvPr>
        </p:nvSpPr>
        <p:spPr/>
        <p:txBody>
          <a:bodyPr/>
          <a:lstStyle/>
          <a:p>
            <a:r>
              <a:rPr lang="en-US" dirty="0"/>
              <a:t>Audit Recommendations</a:t>
            </a:r>
          </a:p>
        </p:txBody>
      </p:sp>
      <p:sp>
        <p:nvSpPr>
          <p:cNvPr id="3" name="Content Placeholder 2">
            <a:extLst>
              <a:ext uri="{FF2B5EF4-FFF2-40B4-BE49-F238E27FC236}">
                <a16:creationId xmlns:a16="http://schemas.microsoft.com/office/drawing/2014/main" id="{850FFCEB-EAF8-DFA8-9341-B086062503B7}"/>
              </a:ext>
            </a:extLst>
          </p:cNvPr>
          <p:cNvSpPr>
            <a:spLocks noGrp="1"/>
          </p:cNvSpPr>
          <p:nvPr>
            <p:ph idx="1"/>
          </p:nvPr>
        </p:nvSpPr>
        <p:spPr/>
        <p:txBody>
          <a:bodyPr/>
          <a:lstStyle/>
          <a:p>
            <a:r>
              <a:rPr lang="en-US" dirty="0"/>
              <a:t>Current leadership of Uptown Columbus, Inc. is performing responsibly, both in terms of revenue sharing under the lease </a:t>
            </a:r>
            <a:r>
              <a:rPr lang="en-US" dirty="0" err="1"/>
              <a:t>agreement,and</a:t>
            </a:r>
            <a:r>
              <a:rPr lang="en-US" dirty="0"/>
              <a:t> is addressing maintenance and needed repairs at the </a:t>
            </a:r>
            <a:r>
              <a:rPr lang="en-US" dirty="0" err="1"/>
              <a:t>Chattahoochie</a:t>
            </a:r>
            <a:r>
              <a:rPr lang="en-US" dirty="0"/>
              <a:t> River Park.</a:t>
            </a:r>
          </a:p>
          <a:p>
            <a:r>
              <a:rPr lang="en-US" dirty="0"/>
              <a:t>The lease agreement is currently due for renewal, and base upon audit observations &amp; findings, Uptown Columbus, Inc. can be expected to continue their responsible performance in the months and years ahead. </a:t>
            </a:r>
          </a:p>
          <a:p>
            <a:pPr marL="0" indent="0">
              <a:buNone/>
            </a:pPr>
            <a:endParaRPr lang="en-US" dirty="0"/>
          </a:p>
        </p:txBody>
      </p:sp>
      <p:sp>
        <p:nvSpPr>
          <p:cNvPr id="4" name="Slide Number Placeholder 3">
            <a:extLst>
              <a:ext uri="{FF2B5EF4-FFF2-40B4-BE49-F238E27FC236}">
                <a16:creationId xmlns:a16="http://schemas.microsoft.com/office/drawing/2014/main" id="{C6F122DA-50DF-AB03-6564-15B20D712EBD}"/>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14852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1DF1E-999E-45EE-8799-1819F3B66D1B}"/>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EDE8492F-C884-4CB1-9D7B-1EE691DB3BDD}"/>
              </a:ext>
            </a:extLst>
          </p:cNvPr>
          <p:cNvSpPr>
            <a:spLocks noGrp="1"/>
          </p:cNvSpPr>
          <p:nvPr>
            <p:ph idx="1"/>
          </p:nvPr>
        </p:nvSpPr>
        <p:spPr>
          <a:xfrm>
            <a:off x="2589211" y="2133600"/>
            <a:ext cx="9030951" cy="4372396"/>
          </a:xfrm>
        </p:spPr>
        <p:txBody>
          <a:bodyPr/>
          <a:lstStyle/>
          <a:p>
            <a:r>
              <a:rPr lang="en-US" dirty="0"/>
              <a:t>Are there any questions from City Council or Executive Management regarding </a:t>
            </a:r>
            <a:r>
              <a:rPr lang="en-US"/>
              <a:t>this report?</a:t>
            </a:r>
            <a:endParaRPr lang="en-US" dirty="0"/>
          </a:p>
        </p:txBody>
      </p:sp>
      <p:sp>
        <p:nvSpPr>
          <p:cNvPr id="4" name="Slide Number Placeholder 3">
            <a:extLst>
              <a:ext uri="{FF2B5EF4-FFF2-40B4-BE49-F238E27FC236}">
                <a16:creationId xmlns:a16="http://schemas.microsoft.com/office/drawing/2014/main" id="{62FC9208-0B28-416D-A323-729DFBF765E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1411009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4771</TotalTime>
  <Words>429</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Limited –Scope Performance Audit   Uptown Columbus, Inc.</vt:lpstr>
      <vt:lpstr>Audit Authorization</vt:lpstr>
      <vt:lpstr>Audit Scope</vt:lpstr>
      <vt:lpstr>Audit Findings</vt:lpstr>
      <vt:lpstr>Audit Findings (continued)</vt:lpstr>
      <vt:lpstr>Audit Recommendations</vt:lpstr>
      <vt:lpstr>Questions</vt:lpstr>
    </vt:vector>
  </TitlesOfParts>
  <Company>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Audit of Jury Manager’s Office</dc:title>
  <dc:creator>John Redmond</dc:creator>
  <cp:lastModifiedBy>Donna  Mcginnis</cp:lastModifiedBy>
  <cp:revision>87</cp:revision>
  <cp:lastPrinted>2021-06-21T14:47:14Z</cp:lastPrinted>
  <dcterms:created xsi:type="dcterms:W3CDTF">2019-06-04T13:14:57Z</dcterms:created>
  <dcterms:modified xsi:type="dcterms:W3CDTF">2023-02-23T19:10:05Z</dcterms:modified>
</cp:coreProperties>
</file>